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6" r:id="rId2"/>
    <p:sldId id="260" r:id="rId3"/>
    <p:sldId id="259" r:id="rId4"/>
    <p:sldId id="265" r:id="rId5"/>
    <p:sldId id="266" r:id="rId6"/>
    <p:sldId id="269" r:id="rId7"/>
    <p:sldId id="271" r:id="rId8"/>
    <p:sldId id="267" r:id="rId9"/>
    <p:sldId id="268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43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49690770937604"/>
          <c:y val="0.1195967741935485"/>
          <c:w val="0.55450941171903567"/>
          <c:h val="0.785537846075692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79200</c:v>
                </c:pt>
                <c:pt idx="1">
                  <c:v>77770</c:v>
                </c:pt>
                <c:pt idx="2">
                  <c:v>78660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72202</c:v>
                </c:pt>
                <c:pt idx="1">
                  <c:v>63437.3</c:v>
                </c:pt>
                <c:pt idx="2">
                  <c:v>59985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50242.400000000001</c:v>
                </c:pt>
                <c:pt idx="1">
                  <c:v>40915.800000000003</c:v>
                </c:pt>
                <c:pt idx="2">
                  <c:v>40322.699999999997</c:v>
                </c:pt>
              </c:numCache>
            </c:numRef>
          </c:val>
        </c:ser>
        <c:shape val="box"/>
        <c:axId val="201961856"/>
        <c:axId val="201963392"/>
        <c:axId val="0"/>
      </c:bar3DChart>
      <c:catAx>
        <c:axId val="201961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aseline="0">
                <a:latin typeface="Times New Roman" pitchFamily="18" charset="0"/>
              </a:defRPr>
            </a:pPr>
            <a:endParaRPr lang="ru-RU"/>
          </a:p>
        </c:txPr>
        <c:crossAx val="201963392"/>
        <c:crosses val="autoZero"/>
        <c:auto val="1"/>
        <c:lblAlgn val="ctr"/>
        <c:lblOffset val="100"/>
      </c:catAx>
      <c:valAx>
        <c:axId val="20196339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01961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22373391794347"/>
          <c:y val="0.14338244009821349"/>
          <c:w val="0.26531536869461886"/>
          <c:h val="0.82207899415798835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аренды имущества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62945.4</c:v>
                </c:pt>
                <c:pt idx="1">
                  <c:v>60877.3</c:v>
                </c:pt>
                <c:pt idx="2">
                  <c:v>57425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8756.6</c:v>
                </c:pt>
                <c:pt idx="1">
                  <c:v>2060</c:v>
                </c:pt>
                <c:pt idx="2">
                  <c:v>2060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ненлоговые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2027 год</c:v>
                </c:pt>
                <c:pt idx="2">
                  <c:v>2028 год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</c:numCache>
            </c:numRef>
          </c:val>
        </c:ser>
        <c:shape val="box"/>
        <c:axId val="207726464"/>
        <c:axId val="207728000"/>
        <c:axId val="0"/>
      </c:bar3DChart>
      <c:catAx>
        <c:axId val="2077264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7728000"/>
        <c:crosses val="autoZero"/>
        <c:auto val="1"/>
        <c:lblAlgn val="ctr"/>
        <c:lblOffset val="100"/>
      </c:catAx>
      <c:valAx>
        <c:axId val="20772800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207726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autoTitleDeleted val="1"/>
    <c:plotArea>
      <c:layout>
        <c:manualLayout>
          <c:layoutTarget val="inner"/>
          <c:xMode val="edge"/>
          <c:yMode val="edge"/>
          <c:x val="5.6062071188470063E-5"/>
          <c:y val="7.2659734915298646E-2"/>
          <c:w val="0.75643672834906317"/>
          <c:h val="0.8847439706090496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-5.6841132376438751E-2"/>
                  <c:y val="-0.29442143414810834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>
                <c:manualLayout>
                  <c:x val="6.2956871097430006E-2"/>
                  <c:y val="8.9436409653113128E-3"/>
                </c:manualLayout>
              </c:layout>
              <c:showVal val="1"/>
            </c:dLbl>
            <c:dLbl>
              <c:idx val="8"/>
              <c:layout/>
              <c:showVal val="1"/>
            </c:dLbl>
            <c:dLbl>
              <c:idx val="9"/>
              <c:layout/>
              <c:showVal val="1"/>
            </c:dLbl>
            <c:delete val="1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Жилищное хозяйство - коммунальное хозяйство</c:v>
                </c:pt>
                <c:pt idx="5">
                  <c:v>молодежная политика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54533.2</c:v>
                </c:pt>
                <c:pt idx="1">
                  <c:v>887</c:v>
                </c:pt>
                <c:pt idx="2">
                  <c:v>2482.1</c:v>
                </c:pt>
                <c:pt idx="3">
                  <c:v>24450</c:v>
                </c:pt>
                <c:pt idx="4">
                  <c:v>62295.5</c:v>
                </c:pt>
                <c:pt idx="5">
                  <c:v>615</c:v>
                </c:pt>
                <c:pt idx="6">
                  <c:v>55915</c:v>
                </c:pt>
                <c:pt idx="7">
                  <c:v>713.3</c:v>
                </c:pt>
                <c:pt idx="8">
                  <c:v>735</c:v>
                </c:pt>
                <c:pt idx="9">
                  <c:v>600</c:v>
                </c:pt>
              </c:numCache>
            </c:numRef>
          </c:val>
        </c:ser>
        <c:gapWidth val="100"/>
        <c:overlap val="100"/>
        <c:axId val="69678208"/>
        <c:axId val="103068800"/>
      </c:barChart>
      <c:catAx>
        <c:axId val="69678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3068800"/>
        <c:auto val="1"/>
        <c:lblAlgn val="ctr"/>
        <c:lblOffset val="100"/>
      </c:catAx>
      <c:valAx>
        <c:axId val="1030688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9678208"/>
        <c:crossBetween val="between"/>
      </c:valAx>
    </c:plotArea>
    <c:legend>
      <c:legendPos val="r"/>
      <c:layout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88F77-623E-460F-82B0-07E9C21140C9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6066F2-F386-4C34-9C56-C42E15A8271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Цели и задачи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B414F8A-2041-4BC0-BAC3-9EB8D83305FF}" type="parTrans" cxnId="{831F591D-201A-453B-AA29-E79B89BA22D6}">
      <dgm:prSet/>
      <dgm:spPr/>
      <dgm:t>
        <a:bodyPr/>
        <a:lstStyle/>
        <a:p>
          <a:endParaRPr lang="ru-RU"/>
        </a:p>
      </dgm:t>
    </dgm:pt>
    <dgm:pt modelId="{98146FF6-937F-4197-A035-98E379813208}" type="sibTrans" cxnId="{831F591D-201A-453B-AA29-E79B89BA22D6}">
      <dgm:prSet/>
      <dgm:spPr/>
      <dgm:t>
        <a:bodyPr/>
        <a:lstStyle/>
        <a:p>
          <a:endParaRPr lang="ru-RU"/>
        </a:p>
      </dgm:t>
    </dgm:pt>
    <dgm:pt modelId="{F2EC34F6-1FDD-458D-927E-5842CFD5DAA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Реализация комплекса мер, направленных на повышение поступлений налоговых и неналоговых доходов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B644AFE0-B5DE-4415-95DD-4620B0DA5E94}" type="parTrans" cxnId="{3E9AB63A-AFB3-4855-9C22-E45FF39B785C}">
      <dgm:prSet/>
      <dgm:spPr/>
      <dgm:t>
        <a:bodyPr/>
        <a:lstStyle/>
        <a:p>
          <a:endParaRPr lang="ru-RU"/>
        </a:p>
      </dgm:t>
    </dgm:pt>
    <dgm:pt modelId="{F5D81F58-824E-49A2-B8D8-C38D5F8F746D}" type="sibTrans" cxnId="{3E9AB63A-AFB3-4855-9C22-E45FF39B785C}">
      <dgm:prSet/>
      <dgm:spPr/>
      <dgm:t>
        <a:bodyPr/>
        <a:lstStyle/>
        <a:p>
          <a:endParaRPr lang="ru-RU"/>
        </a:p>
      </dgm:t>
    </dgm:pt>
    <dgm:pt modelId="{59FE615C-F60D-40C4-B9BE-1C4E4D4A9B8C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Содействие сбалансированности бюджета поселения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65092D9-9E8E-4673-A57E-0D8DBF6A3DAE}" type="parTrans" cxnId="{CC77ED9A-F98D-44E4-8B9D-E9EFB0AE0CDB}">
      <dgm:prSet/>
      <dgm:spPr/>
      <dgm:t>
        <a:bodyPr/>
        <a:lstStyle/>
        <a:p>
          <a:endParaRPr lang="ru-RU"/>
        </a:p>
      </dgm:t>
    </dgm:pt>
    <dgm:pt modelId="{F5664C95-D52C-499D-BA54-4C623A8F5BFD}" type="sibTrans" cxnId="{CC77ED9A-F98D-44E4-8B9D-E9EFB0AE0CDB}">
      <dgm:prSet/>
      <dgm:spPr/>
      <dgm:t>
        <a:bodyPr/>
        <a:lstStyle/>
        <a:p>
          <a:endParaRPr lang="ru-RU"/>
        </a:p>
      </dgm:t>
    </dgm:pt>
    <dgm:pt modelId="{151BBE46-C8D1-43B8-9CED-2F88544DF80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реализации муниципальных программ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CB1E060-D1BC-4FF9-85D6-E989EBFF8949}" type="parTrans" cxnId="{4EAEEBD9-7E1F-4E47-9083-057F8D2F1553}">
      <dgm:prSet/>
      <dgm:spPr/>
      <dgm:t>
        <a:bodyPr/>
        <a:lstStyle/>
        <a:p>
          <a:endParaRPr lang="ru-RU"/>
        </a:p>
      </dgm:t>
    </dgm:pt>
    <dgm:pt modelId="{9C02ED4A-BE89-46AF-9BDC-14A07DAAB798}" type="sibTrans" cxnId="{4EAEEBD9-7E1F-4E47-9083-057F8D2F1553}">
      <dgm:prSet/>
      <dgm:spPr/>
      <dgm:t>
        <a:bodyPr/>
        <a:lstStyle/>
        <a:p>
          <a:endParaRPr lang="ru-RU"/>
        </a:p>
      </dgm:t>
    </dgm:pt>
    <dgm:pt modelId="{704CB344-92B0-404D-9D54-E1FFF14298B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Социальное благополучие жителей поселения и создание условий для развития комфортной среды для проживания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D98DB6B-6609-41E8-8C65-7A6C5A330C09}" type="parTrans" cxnId="{A0E89917-9045-405B-97B4-3B306A5F385C}">
      <dgm:prSet/>
      <dgm:spPr/>
      <dgm:t>
        <a:bodyPr/>
        <a:lstStyle/>
        <a:p>
          <a:endParaRPr lang="ru-RU"/>
        </a:p>
      </dgm:t>
    </dgm:pt>
    <dgm:pt modelId="{032C4B7F-1391-4E23-9017-368394C28067}" type="sibTrans" cxnId="{A0E89917-9045-405B-97B4-3B306A5F385C}">
      <dgm:prSet/>
      <dgm:spPr/>
      <dgm:t>
        <a:bodyPr/>
        <a:lstStyle/>
        <a:p>
          <a:endParaRPr lang="ru-RU"/>
        </a:p>
      </dgm:t>
    </dgm:pt>
    <dgm:pt modelId="{ED6DDE18-A25E-4439-AFBE-C5A2100D10C0}" type="pres">
      <dgm:prSet presAssocID="{52188F77-623E-460F-82B0-07E9C21140C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3682F1-636E-4A84-8AD9-401A2C7E48DD}" type="pres">
      <dgm:prSet presAssocID="{52188F77-623E-460F-82B0-07E9C21140C9}" presName="matrix" presStyleCnt="0"/>
      <dgm:spPr/>
    </dgm:pt>
    <dgm:pt modelId="{239827F4-1197-48A8-A3A5-0485D2F35D89}" type="pres">
      <dgm:prSet presAssocID="{52188F77-623E-460F-82B0-07E9C21140C9}" presName="tile1" presStyleLbl="node1" presStyleIdx="0" presStyleCnt="4" custLinFactNeighborX="0" custLinFactNeighborY="-3860"/>
      <dgm:spPr/>
      <dgm:t>
        <a:bodyPr/>
        <a:lstStyle/>
        <a:p>
          <a:endParaRPr lang="ru-RU"/>
        </a:p>
      </dgm:t>
    </dgm:pt>
    <dgm:pt modelId="{D870DDB5-ADDF-4FC7-8D8B-3D9E0A6AE4EC}" type="pres">
      <dgm:prSet presAssocID="{52188F77-623E-460F-82B0-07E9C21140C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93FF1-EEF8-4CCA-9963-7AA4ACAC19AF}" type="pres">
      <dgm:prSet presAssocID="{52188F77-623E-460F-82B0-07E9C21140C9}" presName="tile2" presStyleLbl="node1" presStyleIdx="1" presStyleCnt="4"/>
      <dgm:spPr/>
      <dgm:t>
        <a:bodyPr/>
        <a:lstStyle/>
        <a:p>
          <a:endParaRPr lang="ru-RU"/>
        </a:p>
      </dgm:t>
    </dgm:pt>
    <dgm:pt modelId="{F6C5296B-FD8A-4EC6-AB2A-50840FA3A405}" type="pres">
      <dgm:prSet presAssocID="{52188F77-623E-460F-82B0-07E9C21140C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81415-C8D4-4251-A4A9-955680F1AFC3}" type="pres">
      <dgm:prSet presAssocID="{52188F77-623E-460F-82B0-07E9C21140C9}" presName="tile3" presStyleLbl="node1" presStyleIdx="2" presStyleCnt="4"/>
      <dgm:spPr/>
      <dgm:t>
        <a:bodyPr/>
        <a:lstStyle/>
        <a:p>
          <a:endParaRPr lang="ru-RU"/>
        </a:p>
      </dgm:t>
    </dgm:pt>
    <dgm:pt modelId="{A8DB43A3-3183-4446-B398-A85FF65042DD}" type="pres">
      <dgm:prSet presAssocID="{52188F77-623E-460F-82B0-07E9C21140C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92229-5704-44BF-8792-7A8A68321811}" type="pres">
      <dgm:prSet presAssocID="{52188F77-623E-460F-82B0-07E9C21140C9}" presName="tile4" presStyleLbl="node1" presStyleIdx="3" presStyleCnt="4"/>
      <dgm:spPr/>
      <dgm:t>
        <a:bodyPr/>
        <a:lstStyle/>
        <a:p>
          <a:endParaRPr lang="ru-RU"/>
        </a:p>
      </dgm:t>
    </dgm:pt>
    <dgm:pt modelId="{F2A6C1D3-1C9A-4443-8F14-62FAC0D3B297}" type="pres">
      <dgm:prSet presAssocID="{52188F77-623E-460F-82B0-07E9C21140C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083DE-9A0D-430E-8811-3EBB69E6F43E}" type="pres">
      <dgm:prSet presAssocID="{52188F77-623E-460F-82B0-07E9C21140C9}" presName="centerTile" presStyleLbl="fgShp" presStyleIdx="0" presStyleCnt="1" custScaleX="1375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DB360-3F9A-4D32-9A83-869E0362799E}" type="presOf" srcId="{151BBE46-C8D1-43B8-9CED-2F88544DF806}" destId="{89881415-C8D4-4251-A4A9-955680F1AFC3}" srcOrd="0" destOrd="0" presId="urn:microsoft.com/office/officeart/2005/8/layout/matrix1"/>
    <dgm:cxn modelId="{58614A4A-7976-40E3-AF63-053AD1FBFA29}" type="presOf" srcId="{F2EC34F6-1FDD-458D-927E-5842CFD5DAAB}" destId="{239827F4-1197-48A8-A3A5-0485D2F35D89}" srcOrd="0" destOrd="0" presId="urn:microsoft.com/office/officeart/2005/8/layout/matrix1"/>
    <dgm:cxn modelId="{A130BA03-E9AB-48FC-A9AB-578C1E6A4A78}" type="presOf" srcId="{704CB344-92B0-404D-9D54-E1FFF14298BA}" destId="{7A792229-5704-44BF-8792-7A8A68321811}" srcOrd="0" destOrd="0" presId="urn:microsoft.com/office/officeart/2005/8/layout/matrix1"/>
    <dgm:cxn modelId="{C46C73CE-8F5F-407E-9B28-BFCCD471BE7C}" type="presOf" srcId="{704CB344-92B0-404D-9D54-E1FFF14298BA}" destId="{F2A6C1D3-1C9A-4443-8F14-62FAC0D3B297}" srcOrd="1" destOrd="0" presId="urn:microsoft.com/office/officeart/2005/8/layout/matrix1"/>
    <dgm:cxn modelId="{3E9AB63A-AFB3-4855-9C22-E45FF39B785C}" srcId="{FB6066F2-F386-4C34-9C56-C42E15A8271E}" destId="{F2EC34F6-1FDD-458D-927E-5842CFD5DAAB}" srcOrd="0" destOrd="0" parTransId="{B644AFE0-B5DE-4415-95DD-4620B0DA5E94}" sibTransId="{F5D81F58-824E-49A2-B8D8-C38D5F8F746D}"/>
    <dgm:cxn modelId="{2E0BBF5F-72C7-4E01-860E-072E84F8E20B}" type="presOf" srcId="{59FE615C-F60D-40C4-B9BE-1C4E4D4A9B8C}" destId="{9B793FF1-EEF8-4CCA-9963-7AA4ACAC19AF}" srcOrd="0" destOrd="0" presId="urn:microsoft.com/office/officeart/2005/8/layout/matrix1"/>
    <dgm:cxn modelId="{B07788F0-0C7D-4F61-B8B0-CEF8CCE1B918}" type="presOf" srcId="{151BBE46-C8D1-43B8-9CED-2F88544DF806}" destId="{A8DB43A3-3183-4446-B398-A85FF65042DD}" srcOrd="1" destOrd="0" presId="urn:microsoft.com/office/officeart/2005/8/layout/matrix1"/>
    <dgm:cxn modelId="{879C12DC-EF5F-46B5-83C4-692CE091D7D2}" type="presOf" srcId="{52188F77-623E-460F-82B0-07E9C21140C9}" destId="{ED6DDE18-A25E-4439-AFBE-C5A2100D10C0}" srcOrd="0" destOrd="0" presId="urn:microsoft.com/office/officeart/2005/8/layout/matrix1"/>
    <dgm:cxn modelId="{A0E89917-9045-405B-97B4-3B306A5F385C}" srcId="{FB6066F2-F386-4C34-9C56-C42E15A8271E}" destId="{704CB344-92B0-404D-9D54-E1FFF14298BA}" srcOrd="3" destOrd="0" parTransId="{0D98DB6B-6609-41E8-8C65-7A6C5A330C09}" sibTransId="{032C4B7F-1391-4E23-9017-368394C28067}"/>
    <dgm:cxn modelId="{F816442D-CBB7-4015-8729-DA73ACD4CC33}" type="presOf" srcId="{F2EC34F6-1FDD-458D-927E-5842CFD5DAAB}" destId="{D870DDB5-ADDF-4FC7-8D8B-3D9E0A6AE4EC}" srcOrd="1" destOrd="0" presId="urn:microsoft.com/office/officeart/2005/8/layout/matrix1"/>
    <dgm:cxn modelId="{CC77ED9A-F98D-44E4-8B9D-E9EFB0AE0CDB}" srcId="{FB6066F2-F386-4C34-9C56-C42E15A8271E}" destId="{59FE615C-F60D-40C4-B9BE-1C4E4D4A9B8C}" srcOrd="1" destOrd="0" parTransId="{465092D9-9E8E-4673-A57E-0D8DBF6A3DAE}" sibTransId="{F5664C95-D52C-499D-BA54-4C623A8F5BFD}"/>
    <dgm:cxn modelId="{5CEE6593-C033-4F83-9C21-2AB563624B22}" type="presOf" srcId="{FB6066F2-F386-4C34-9C56-C42E15A8271E}" destId="{744083DE-9A0D-430E-8811-3EBB69E6F43E}" srcOrd="0" destOrd="0" presId="urn:microsoft.com/office/officeart/2005/8/layout/matrix1"/>
    <dgm:cxn modelId="{4EAEEBD9-7E1F-4E47-9083-057F8D2F1553}" srcId="{FB6066F2-F386-4C34-9C56-C42E15A8271E}" destId="{151BBE46-C8D1-43B8-9CED-2F88544DF806}" srcOrd="2" destOrd="0" parTransId="{ACB1E060-D1BC-4FF9-85D6-E989EBFF8949}" sibTransId="{9C02ED4A-BE89-46AF-9BDC-14A07DAAB798}"/>
    <dgm:cxn modelId="{831F591D-201A-453B-AA29-E79B89BA22D6}" srcId="{52188F77-623E-460F-82B0-07E9C21140C9}" destId="{FB6066F2-F386-4C34-9C56-C42E15A8271E}" srcOrd="0" destOrd="0" parTransId="{BB414F8A-2041-4BC0-BAC3-9EB8D83305FF}" sibTransId="{98146FF6-937F-4197-A035-98E379813208}"/>
    <dgm:cxn modelId="{8D8BE68B-E041-447A-8EE5-C1B0F3AAB921}" type="presOf" srcId="{59FE615C-F60D-40C4-B9BE-1C4E4D4A9B8C}" destId="{F6C5296B-FD8A-4EC6-AB2A-50840FA3A405}" srcOrd="1" destOrd="0" presId="urn:microsoft.com/office/officeart/2005/8/layout/matrix1"/>
    <dgm:cxn modelId="{CAB6A6CB-8436-4AB3-A66F-E40944B024B8}" type="presParOf" srcId="{ED6DDE18-A25E-4439-AFBE-C5A2100D10C0}" destId="{233682F1-636E-4A84-8AD9-401A2C7E48DD}" srcOrd="0" destOrd="0" presId="urn:microsoft.com/office/officeart/2005/8/layout/matrix1"/>
    <dgm:cxn modelId="{31D0DDD2-4064-48FE-8505-CAE4D7E4B773}" type="presParOf" srcId="{233682F1-636E-4A84-8AD9-401A2C7E48DD}" destId="{239827F4-1197-48A8-A3A5-0485D2F35D89}" srcOrd="0" destOrd="0" presId="urn:microsoft.com/office/officeart/2005/8/layout/matrix1"/>
    <dgm:cxn modelId="{9963B7F5-CF02-4FFF-B3AC-0B9429574107}" type="presParOf" srcId="{233682F1-636E-4A84-8AD9-401A2C7E48DD}" destId="{D870DDB5-ADDF-4FC7-8D8B-3D9E0A6AE4EC}" srcOrd="1" destOrd="0" presId="urn:microsoft.com/office/officeart/2005/8/layout/matrix1"/>
    <dgm:cxn modelId="{3119CF99-2BAD-4324-9B87-248ACD826560}" type="presParOf" srcId="{233682F1-636E-4A84-8AD9-401A2C7E48DD}" destId="{9B793FF1-EEF8-4CCA-9963-7AA4ACAC19AF}" srcOrd="2" destOrd="0" presId="urn:microsoft.com/office/officeart/2005/8/layout/matrix1"/>
    <dgm:cxn modelId="{F258C2BA-DCB0-4A11-814C-B04B98D8A9D3}" type="presParOf" srcId="{233682F1-636E-4A84-8AD9-401A2C7E48DD}" destId="{F6C5296B-FD8A-4EC6-AB2A-50840FA3A405}" srcOrd="3" destOrd="0" presId="urn:microsoft.com/office/officeart/2005/8/layout/matrix1"/>
    <dgm:cxn modelId="{8B8FFD5C-4619-4B35-AD7A-36DA4F81A7E2}" type="presParOf" srcId="{233682F1-636E-4A84-8AD9-401A2C7E48DD}" destId="{89881415-C8D4-4251-A4A9-955680F1AFC3}" srcOrd="4" destOrd="0" presId="urn:microsoft.com/office/officeart/2005/8/layout/matrix1"/>
    <dgm:cxn modelId="{8A52E89E-5736-4F42-89B6-3D46CD6A3DF9}" type="presParOf" srcId="{233682F1-636E-4A84-8AD9-401A2C7E48DD}" destId="{A8DB43A3-3183-4446-B398-A85FF65042DD}" srcOrd="5" destOrd="0" presId="urn:microsoft.com/office/officeart/2005/8/layout/matrix1"/>
    <dgm:cxn modelId="{1EAB6F3A-67A1-430F-80C8-B96C411BBF89}" type="presParOf" srcId="{233682F1-636E-4A84-8AD9-401A2C7E48DD}" destId="{7A792229-5704-44BF-8792-7A8A68321811}" srcOrd="6" destOrd="0" presId="urn:microsoft.com/office/officeart/2005/8/layout/matrix1"/>
    <dgm:cxn modelId="{CCD87E84-1733-46C5-8E51-3C6283F079AC}" type="presParOf" srcId="{233682F1-636E-4A84-8AD9-401A2C7E48DD}" destId="{F2A6C1D3-1C9A-4443-8F14-62FAC0D3B297}" srcOrd="7" destOrd="0" presId="urn:microsoft.com/office/officeart/2005/8/layout/matrix1"/>
    <dgm:cxn modelId="{7092BE67-1C38-43DB-9B84-D5D266A57B72}" type="presParOf" srcId="{ED6DDE18-A25E-4439-AFBE-C5A2100D10C0}" destId="{744083DE-9A0D-430E-8811-3EBB69E6F43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9827F4-1197-48A8-A3A5-0485D2F35D89}">
      <dsp:nvSpPr>
        <dsp:cNvPr id="0" name=""/>
        <dsp:cNvSpPr/>
      </dsp:nvSpPr>
      <dsp:spPr>
        <a:xfrm rot="16200000">
          <a:off x="1011404" y="-1011404"/>
          <a:ext cx="2153654" cy="417646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Реализация комплекса мер, направленных на повышение поступлений налоговых и неналоговых доходов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1280611" y="-1280611"/>
        <a:ext cx="1615240" cy="4176464"/>
      </dsp:txXfrm>
    </dsp:sp>
    <dsp:sp modelId="{9B793FF1-EEF8-4CCA-9963-7AA4ACAC19AF}">
      <dsp:nvSpPr>
        <dsp:cNvPr id="0" name=""/>
        <dsp:cNvSpPr/>
      </dsp:nvSpPr>
      <dsp:spPr>
        <a:xfrm>
          <a:off x="4176464" y="0"/>
          <a:ext cx="4176464" cy="2153654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Содействие сбалансированности бюджета поселения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76464" y="0"/>
        <a:ext cx="4176464" cy="1615240"/>
      </dsp:txXfrm>
    </dsp:sp>
    <dsp:sp modelId="{89881415-C8D4-4251-A4A9-955680F1AFC3}">
      <dsp:nvSpPr>
        <dsp:cNvPr id="0" name=""/>
        <dsp:cNvSpPr/>
      </dsp:nvSpPr>
      <dsp:spPr>
        <a:xfrm rot="10800000">
          <a:off x="0" y="2153654"/>
          <a:ext cx="4176464" cy="2153654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реализации муниципальных программ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2692068"/>
        <a:ext cx="4176464" cy="1615240"/>
      </dsp:txXfrm>
    </dsp:sp>
    <dsp:sp modelId="{7A792229-5704-44BF-8792-7A8A68321811}">
      <dsp:nvSpPr>
        <dsp:cNvPr id="0" name=""/>
        <dsp:cNvSpPr/>
      </dsp:nvSpPr>
      <dsp:spPr>
        <a:xfrm rot="5400000">
          <a:off x="5187868" y="1142249"/>
          <a:ext cx="2153654" cy="417646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Социальное благополучие жителей поселения и создание условий для развития комфортной среды для проживания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457075" y="1411456"/>
        <a:ext cx="1615240" cy="4176464"/>
      </dsp:txXfrm>
    </dsp:sp>
    <dsp:sp modelId="{744083DE-9A0D-430E-8811-3EBB69E6F43E}">
      <dsp:nvSpPr>
        <dsp:cNvPr id="0" name=""/>
        <dsp:cNvSpPr/>
      </dsp:nvSpPr>
      <dsp:spPr>
        <a:xfrm>
          <a:off x="2452883" y="1615240"/>
          <a:ext cx="3447161" cy="1076827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4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Цели и задачи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52883" y="1615240"/>
        <a:ext cx="3447161" cy="1076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EEB4-558F-47EB-8D40-04CEBC55A3C2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35A5F-D12F-409F-800D-4238FCB88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eskadmin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2348880"/>
            <a:ext cx="6067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ЛЕСКОЛОВСКОГО СЕЛЬСКОГО ПОСЕЛЕНИЯ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2026 ГОД И ПЛАНОВЫЙ ПЕРИОД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 И 2028 ГОДОВ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1742728" cy="18722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1857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04800" y="1124741"/>
          <a:ext cx="8299452" cy="3537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128"/>
                <a:gridCol w="1512168"/>
                <a:gridCol w="1728192"/>
                <a:gridCol w="1439964"/>
              </a:tblGrid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Налог на доходы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13 910,0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14 800,0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Доходы от уплаты акцизов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Туристический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20,02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Единый сельскохозяйственный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Налог на имущество физических лиц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Земельный налог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50 150,0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48 130,0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48 130,0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Государственная пошлина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30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77 770,0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78 660,0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4" descr="541_n2169968_b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4797152"/>
            <a:ext cx="3960440" cy="1800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04800" y="1412875"/>
          <a:ext cx="8443913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Содержимое 4" descr="c429ec0e80c4937ab0575b8d1c4e2946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4868863"/>
            <a:ext cx="8568952" cy="172848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ЛЕСКОЛОВСКОГО СЕЛЬСКОГО ПОСЕЛЕНИЯ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2026 ГОД И ПЛАНОВЫЙ ПЕРИОД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2028 ГОДОВ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23528" y="1628800"/>
          <a:ext cx="5256584" cy="273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60140"/>
                <a:gridCol w="1314146"/>
                <a:gridCol w="13141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23 337,6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19 262,2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19 310,9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субсидии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16 530,7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11248,9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11524,7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894,1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9 480,0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50 242,4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40 915,8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40 322,7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4" descr="27d02d17e2751411a37217bdfa9dc05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501008"/>
            <a:ext cx="3096344" cy="27363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2026 год и плановый период 2027 и 2028 годов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6009" y="1481138"/>
            <a:ext cx="65119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10347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что такое расходы бюджета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8443663" cy="233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9469"/>
                <a:gridCol w="1772760"/>
                <a:gridCol w="2127312"/>
                <a:gridCol w="1684122"/>
              </a:tblGrid>
              <a:tr h="3785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36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83 142,4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366,9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73 948,0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120 083,8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104 756,2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019,7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53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203 226,2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182 123,1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178 967,7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7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%, расходной части по программному бюджету от общего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Содержимое 6" descr="scale_1200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2545" y="4149080"/>
            <a:ext cx="2389909" cy="23042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10378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400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2026 год и плановый период 2027 и 2028 годов</a:t>
            </a:r>
            <a:endParaRPr lang="ru-RU" sz="2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782869"/>
          <a:ext cx="8568952" cy="5549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302"/>
                <a:gridCol w="1080402"/>
                <a:gridCol w="1050532"/>
                <a:gridCol w="1181716"/>
              </a:tblGrid>
              <a:tr h="351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  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 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«Профилактика безнадзорности и правонарушений несовершеннолетних 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«Противодействие коррупции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«Профилактика экстремизма и терроризма на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«Обеспечение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первичных мер пожарной безопасности на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1625,0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«Содержание и ремонт автомобильных дорог общего пользования местного значения на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19 800,0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9 564,0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9 877,5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«Земельно-имущественные отношения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1 050,0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085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«Обеспечение устойчивого функционирования и развития коммунальной инфраструктуры и повышение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2 011,0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10 000,0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«Благоустройство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37 543,7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26 500,0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молодежной политики на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29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«Культура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55 915,1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55 357,2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55 357,2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98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«Развитие физической культуры и спорта на территории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Лесколовского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сельского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поселения»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735,0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294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120 083,8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104 756,2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105 019,7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57"/>
          <a:ext cx="6859488" cy="498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104"/>
                <a:gridCol w="1152128"/>
                <a:gridCol w="1152128"/>
                <a:gridCol w="1152128"/>
              </a:tblGrid>
              <a:tr h="385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2028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тыс.руб.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54 344,2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52 280,6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52 281,2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5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917,6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156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для осуществления административных правоотношений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85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8 740,8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7 198,3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4 696,4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4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расходы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ews1605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1556792"/>
            <a:ext cx="1872208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Прогнозируемые расходы бюджета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поселения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rmAutofit fontScale="85000" lnSpcReduction="20000"/>
          </a:bodyPr>
          <a:lstStyle/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Всеволожского муниципального района Ленинградской области</a:t>
            </a:r>
          </a:p>
          <a:p>
            <a:pPr marL="800100" lvl="1" indent="-34290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Юридический и фактический адрес: 188665, Ленинградская область, Всеволожский район,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д.Верхние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Осельки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улица Ленинградская д.32</a:t>
            </a:r>
          </a:p>
          <a:p>
            <a:pPr marL="800100" lvl="1" indent="-34290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Михеев Андрей Леонидович</a:t>
            </a:r>
          </a:p>
          <a:p>
            <a:pPr marL="800100" lvl="1" indent="-34290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Глава администрации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Толмачев Александр Федорович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Тел.8 (813)70 52-755</a:t>
            </a:r>
          </a:p>
          <a:p>
            <a:pPr marL="800100" lvl="1" indent="-342900" algn="ctr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leskadmin@mail.ru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Понедельник –четверг:  9:00 – 17:00; пятница с 9:00- 16:00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Обед: 13:00- 13:45</a:t>
            </a: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Суббота и воскресенье выходной</a:t>
            </a:r>
          </a:p>
          <a:p>
            <a:pPr marL="800100" lvl="1" indent="-34290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Планирование и исполнение бюджета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сельского поселения осуществляет сектор по экономике, бухгалтерскому учету и отчетности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marL="800100" lvl="1" indent="-34290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Начальник сектора 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экономике, бухгалтерскому учету и отчетности администрации </a:t>
            </a:r>
          </a:p>
          <a:p>
            <a:pPr marL="800100" lvl="1" indent="-342900" algn="ctr"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Лахно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Наталья Викторовна</a:t>
            </a:r>
          </a:p>
          <a:p>
            <a:pPr algn="ctr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01208"/>
            <a:ext cx="8435280" cy="115212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численность населения составляет – 10770 человек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Segoe UI Semibold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cs typeface="Segoe UI Semibold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762872" cy="4619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сельское поселение» образовано в 2006 году. Его административным центром является деревня Верхние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Осельки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Территория муниципального образования  входит в состав Всеволожского муниципального района.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состав муниципального образования  входит </a:t>
            </a: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населенных пунктов: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 Верхние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Осельки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Аньялово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Гапсары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Кискелово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Лесколово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Лехтуси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Нижние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Осельки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п.ст.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Осельки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           п.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Осельки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п.ст. Пери,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Рохма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Хиттолов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сельское поселение» располагается в северной части Всеволожского района и граничит: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севере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Куйвозовским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сельским поселением;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востоке и юге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Токсовским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городским поселением;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 западе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Агалатовским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сельским поселением.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площадь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сельского поселения - 163,81 км</a:t>
            </a:r>
            <a:r>
              <a:rPr lang="ru-RU" baseline="30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48680"/>
            <a:ext cx="347930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Рисунок 9" descr="1691220542_grizly-club-p-kartinki-spasibo-za-vnimanie-bez-fona-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4226080" cy="3758725"/>
          </a:xfrm>
          <a:prstGeom prst="rect">
            <a:avLst/>
          </a:prstGeom>
        </p:spPr>
      </p:pic>
      <p:pic>
        <p:nvPicPr>
          <p:cNvPr id="5" name="Рисунок 4" descr="ad62355c9843e3978398f430a10570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3"/>
            <a:ext cx="4355976" cy="3456385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49685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58200" cy="5040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5770984" cy="54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форма образования и расходования денежных средств, предназначенных для финансового обеспечения задач и функций местного самоуправления;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деятельность органов местного самоуправления и иных участников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ОТЧЕТ ДЛЯ ГРАЖДАН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это средства одного бюджета бюджетной системы РФ, перечисляемые другому бюджету бюджетной системы РФ;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бюджетные средства предоставляемые бюджету иного уровня на безвозмездной и безвозвратной основах для покрытия текущих расходов; • СУБСИДИЯ — межбюджетный трансферт, предоставляемый в целях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расходных обязательств нижестоящего бюджет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835894"/>
            <a:ext cx="2399184" cy="17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4162"/>
            <a:ext cx="7992888" cy="468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СТАДИИ БЮДЖЕТНОГО ПРОЦЕССА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СО\1670918963_slaid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976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476672"/>
            <a:ext cx="6696744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052736"/>
            <a:ext cx="1512168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Основы социально-экономического прогноза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1052736"/>
            <a:ext cx="158417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поселения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356992"/>
            <a:ext cx="734481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395536" y="1772816"/>
          <a:ext cx="8352928" cy="430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цели и задачи бюджетной и налоговой политики на 2026 - 2028 годы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04800" y="1844824"/>
          <a:ext cx="8515672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735"/>
                <a:gridCol w="2022101"/>
                <a:gridCol w="2128918"/>
                <a:gridCol w="212891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             тыс.руб.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2027 год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тыс.руб.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2028 год           тыс.руб.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бюджета поселения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201 644,4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182 123,1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178 967,7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 поселения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203 226,1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182 123,1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178967,7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1 581,7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4" descr="i.jf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03094" y="4509120"/>
            <a:ext cx="4373361" cy="23488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90728" cy="110980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 ЛЕСКОЛОВСКОГО СЕЛЬСКОГО ПОСЕЛЕНИЯ НА 2025ГОД И ПЛАНОВЫЙ ПЕРИОД 2026 И 2027 ГОДОВ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Доходы бюджета подразделяются на три вида:</a:t>
            </a:r>
            <a:endParaRPr lang="ru-RU" sz="56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just" fontAlgn="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Центральное место в системе доходов любого бюджета бюджетной системы занимают налоговые доходы.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</a:t>
            </a:r>
          </a:p>
          <a:p>
            <a:pPr algn="just" fontAlgn="ctr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just" fontAlgn="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или муниципальной собственности;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-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доходы от платных услуг, оказываемых бюджетными учреждениями, находящимися в ведении соответственно федеральных органов исполнительной власти, органов исполнительной власти субъектов Российской Федерации, органов местного самоуправления;                                                                                                                                                                                    - средства, полученные в результате применения мер гражданско-правовой, административной и уголовной ответственности, в том числе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 изъятия;                                                                                                                                                                                        - платежи при пользовании природными ресурсами, административные платежи и сборы;                                                                          - иные неналоговые доходы.</a:t>
            </a:r>
          </a:p>
          <a:p>
            <a:pPr algn="just" fontAlgn="ctr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just" fontAlgn="t"/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дотации из других бюджетов бюджетной системы Российской Федерации;                                                                                                                        - субсидии из других бюджетов бюджетной системы Российской Федерации (межбюджетные субсидии);                                     </a:t>
            </a:r>
            <a:r>
              <a:rPr lang="en-US" sz="5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субвенции из федерального бюджета и (или) из бюджетов субъектов Российской Федерации;                                                                    - иные межбюджетные трансферты из других бюджетов бюджетной системы Российской Федерации; 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07504" y="1628800"/>
          <a:ext cx="4627239" cy="250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080120"/>
                <a:gridCol w="1074373"/>
                <a:gridCol w="1176602"/>
              </a:tblGrid>
              <a:tr h="4220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20 27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2028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77 770,0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78 660,0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72 202,0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63 437,3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59 985,0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8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242,4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40 915,8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40 322,7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20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201 644,4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182 123,1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178 967,7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88024" y="1600200"/>
          <a:ext cx="420357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Лесколовского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2026 год и плановый период 2027 и 2028 годов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1041</TotalTime>
  <Words>1289</Words>
  <Application>Microsoft Office PowerPoint</Application>
  <PresentationFormat>Экран (4:3)</PresentationFormat>
  <Paragraphs>291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БЮДЖЕТ ДЛЯ ГРАЖДАН    ПРОЕКТ БЮДЖЕТА  ЛЕСКОЛОВСКОГО СЕЛЬСКОГО ПОСЕЛЕНИЯ  НА  2026 ГОД И ПЛАНОВЫЙ ПЕРИОД  2027  И 2028 ГОДОВ</vt:lpstr>
      <vt:lpstr>Общая численность населения составляет – 10770 человек  </vt:lpstr>
      <vt:lpstr>ОСНОВНЫЕ ПОНЯТИЯ  </vt:lpstr>
      <vt:lpstr>СТАДИИ БЮДЖЕТНОГО ПРОЦЕССА</vt:lpstr>
      <vt:lpstr>Слайд 5</vt:lpstr>
      <vt:lpstr>Основные цели и задачи бюджетной и налоговой политики на 2026 - 2028 годы</vt:lpstr>
      <vt:lpstr>ОСНОВНЫЕ ПАРАМЕТРЫ БЮДЖЕТА  ЛЕСКОЛОВСКОГО СЕЛЬСКОГО ПОСЕЛЕНИЯ НА 2025ГОД И ПЛАНОВЫЙ ПЕРИОД 2026 И 2027 ГОДОВ</vt:lpstr>
      <vt:lpstr>Доходы бюджета</vt:lpstr>
      <vt:lpstr>Доходы бюджета Лесколовского сельского поселения  на 2026 год и плановый период 2027 и 2028 годов</vt:lpstr>
      <vt:lpstr>НАЛОГОВЫЕ ДОХОДЫ</vt:lpstr>
      <vt:lpstr>НЕНАЛОГОВЫЕ ДОХОДЫ  ЛЕСКОЛОВСКОГО СЕЛЬСКОГО ПОСЕЛЕНИЯ  НА 2026 ГОД И ПЛАНОВЫЙ ПЕРИОД 2027 И 2028 ГОДОВ</vt:lpstr>
      <vt:lpstr>Безвозмездные поступления</vt:lpstr>
      <vt:lpstr>Безвозмездные поступления  бюджета Лесколовского сельского поселения  на 2026 год и плановый период 2027 и 2028 годов</vt:lpstr>
      <vt:lpstr>Расходы бюджета                                               что такое расходы бюджета</vt:lpstr>
      <vt:lpstr>Расходы бюджета Лесколовского сельского поселения  на 2026 год и плановый период 2027 и 2028 годов</vt:lpstr>
      <vt:lpstr>Муниципальные программы Лесколовского сельского поселения</vt:lpstr>
      <vt:lpstr>Непрограммные расходы  Лесколовского сельского поселения</vt:lpstr>
      <vt:lpstr>Прогнозируемые расходы бюджета  Лесколовского сельского поселения на 2026 год</vt:lpstr>
      <vt:lpstr>Контактная информация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128</cp:revision>
  <dcterms:created xsi:type="dcterms:W3CDTF">2022-09-03T08:31:14Z</dcterms:created>
  <dcterms:modified xsi:type="dcterms:W3CDTF">2026-02-22T14:20:59Z</dcterms:modified>
</cp:coreProperties>
</file>